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6" r:id="rId12"/>
    <p:sldId id="267" r:id="rId13"/>
    <p:sldId id="268" r:id="rId14"/>
    <p:sldId id="269" r:id="rId15"/>
    <p:sldId id="265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E2CAE-61D6-4066-B381-444C939FC7BF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250BF-552C-4A9F-AD84-73C09CD63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5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250BF-552C-4A9F-AD84-73C09CD633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250BF-552C-4A9F-AD84-73C09CD633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5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3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148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4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736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495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9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4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5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8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6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7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41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4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5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9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03740-432E-4181-93FD-647891C0D6B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689ADE-9225-4830-81A5-EDEEEA268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8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mp"/><Relationship Id="rId3" Type="http://schemas.openxmlformats.org/officeDocument/2006/relationships/image" Target="../media/image5.tmp"/><Relationship Id="rId7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mp"/><Relationship Id="rId5" Type="http://schemas.openxmlformats.org/officeDocument/2006/relationships/image" Target="../media/image7.tmp"/><Relationship Id="rId10" Type="http://schemas.openxmlformats.org/officeDocument/2006/relationships/image" Target="../media/image11.jpeg"/><Relationship Id="rId4" Type="http://schemas.openxmlformats.org/officeDocument/2006/relationships/image" Target="../media/image6.tmp"/><Relationship Id="rId9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2068286" y="1224618"/>
            <a:ext cx="6096000" cy="3970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bn-IN" sz="2800" u="sng" dirty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সন্মানিত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জন্য</a:t>
            </a:r>
            <a:endParaRPr lang="en-US" sz="2800" u="sng" dirty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ক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F-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চেপে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স্লাইডগুলো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যা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শ্রেনিকক্ষে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স্লাইডের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নীচে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আকারে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ে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কনটেন্টটি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কাজের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/সমস্যার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সবিনয়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অনুরোধ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8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2211"/>
            <a:ext cx="12065000" cy="1231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59282" y="85372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585148" y="996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906773" y="698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১৪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189473" y="571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১৮ </a:t>
            </a:r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97573" y="444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১৬ 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19900" y="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২০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78800" y="698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১৫ 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550400" y="5715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১৩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922000" y="3810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17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00" y="1465729"/>
            <a:ext cx="1219200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উপাত্ত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গূলোকে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ক্রম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অ্নুসারে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সাজিয়ে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1314823" y="2787276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42870" y="2787276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3959246" y="2780190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১৪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9316471" y="2762424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১৮ </a:t>
            </a:r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632213" y="2837725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১৬ 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0783047" y="2762424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২০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294925" y="2767204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১৫ 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2647993" y="2787276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১৩ 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7954758" y="2755947"/>
            <a:ext cx="1117600" cy="12065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17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2870" y="4016275"/>
            <a:ext cx="5654023" cy="8504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Arrow 52"/>
          <p:cNvSpPr/>
          <p:nvPr/>
        </p:nvSpPr>
        <p:spPr>
          <a:xfrm>
            <a:off x="6254621" y="3986643"/>
            <a:ext cx="5937379" cy="868799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Up Arrow 54"/>
          <p:cNvSpPr/>
          <p:nvPr/>
        </p:nvSpPr>
        <p:spPr>
          <a:xfrm>
            <a:off x="5957047" y="3898352"/>
            <a:ext cx="62753" cy="457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Up Arrow 55"/>
          <p:cNvSpPr/>
          <p:nvPr/>
        </p:nvSpPr>
        <p:spPr>
          <a:xfrm>
            <a:off x="5540061" y="3660199"/>
            <a:ext cx="925441" cy="1250577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018976" y="4960234"/>
            <a:ext cx="8001648" cy="1732071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মধ্যক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= ১৫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1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9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6" grpId="0" animBg="1"/>
      <p:bldP spid="53" grpId="0" animBg="1"/>
      <p:bldP spid="56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4" y="735702"/>
            <a:ext cx="8780930" cy="496905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4129" y="5634318"/>
            <a:ext cx="11994777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সর্বাধিক বার প্রদর্শিদ উপাত্তকে প্রচুরক বলে ।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Can 22"/>
          <p:cNvSpPr/>
          <p:nvPr/>
        </p:nvSpPr>
        <p:spPr>
          <a:xfrm>
            <a:off x="5029200" y="611499"/>
            <a:ext cx="820271" cy="2608729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an 23"/>
          <p:cNvSpPr/>
          <p:nvPr/>
        </p:nvSpPr>
        <p:spPr>
          <a:xfrm>
            <a:off x="3496235" y="735702"/>
            <a:ext cx="806824" cy="2484526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1707777" y="611499"/>
            <a:ext cx="1869141" cy="359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/>
          <p:cNvSpPr/>
          <p:nvPr/>
        </p:nvSpPr>
        <p:spPr>
          <a:xfrm>
            <a:off x="5755341" y="376518"/>
            <a:ext cx="3697941" cy="7664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5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5364" y="3930015"/>
            <a:ext cx="7997190" cy="584775"/>
          </a:xfrm>
          <a:prstGeom prst="rect">
            <a:avLst/>
          </a:prstGeom>
          <a:solidFill>
            <a:srgbClr val="F9E9F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মধ্যক  =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(৫+১২) 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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২ = ৮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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88082" y="1436371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সর্বোচ্চ উপাত্ত = ১৫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5364" y="1436370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সর্বনিম্ন উপাত্ত = 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027" y="2237512"/>
            <a:ext cx="7997190" cy="58477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উপাত্তগুলোকে মানের ক্রমানুসারে সাজিয়ে পাই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3400" y="521970"/>
            <a:ext cx="8111836" cy="773430"/>
            <a:chOff x="381000" y="457200"/>
            <a:chExt cx="8305800" cy="773430"/>
          </a:xfrm>
        </p:grpSpPr>
        <p:sp>
          <p:nvSpPr>
            <p:cNvPr id="7" name="Oval 6"/>
            <p:cNvSpPr/>
            <p:nvPr/>
          </p:nvSpPr>
          <p:spPr>
            <a:xfrm>
              <a:off x="381000" y="5029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৬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19200" y="51054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057400" y="45720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95600" y="4648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572000" y="46863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১২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733800" y="46863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10200" y="5029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248400" y="5029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086600" y="4648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১৪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886700" y="5029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3400" y="2884170"/>
            <a:ext cx="8077200" cy="773430"/>
            <a:chOff x="419100" y="2819400"/>
            <a:chExt cx="8305800" cy="773430"/>
          </a:xfrm>
        </p:grpSpPr>
        <p:sp>
          <p:nvSpPr>
            <p:cNvPr id="18" name="Oval 17"/>
            <p:cNvSpPr/>
            <p:nvPr/>
          </p:nvSpPr>
          <p:spPr>
            <a:xfrm>
              <a:off x="419100" y="28651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৬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257300" y="287274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095500" y="281940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933700" y="28270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4610100" y="283083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১২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3771900" y="283083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5448300" y="28651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286500" y="28651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7124700" y="28270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১৪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7924800" y="2865120"/>
              <a:ext cx="800100" cy="720090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28" name="Straight Arrow Connector 27"/>
          <p:cNvCxnSpPr>
            <a:stCxn id="18" idx="2"/>
            <a:endCxn id="23" idx="2"/>
          </p:cNvCxnSpPr>
          <p:nvPr/>
        </p:nvCxnSpPr>
        <p:spPr>
          <a:xfrm flipV="1">
            <a:off x="533400" y="3255645"/>
            <a:ext cx="3260521" cy="342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2"/>
          </p:cNvCxnSpPr>
          <p:nvPr/>
        </p:nvCxnSpPr>
        <p:spPr>
          <a:xfrm>
            <a:off x="5424182" y="3289935"/>
            <a:ext cx="3186418" cy="6023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99555" y="4684455"/>
                <a:ext cx="7997190" cy="1861151"/>
              </a:xfrm>
              <a:prstGeom prst="rect">
                <a:avLst/>
              </a:prstGeom>
              <a:gradFill flip="none" rotWithShape="1">
                <a:gsLst>
                  <a:gs pos="0">
                    <a:srgbClr val="66FFFF">
                      <a:tint val="66000"/>
                      <a:satMod val="160000"/>
                    </a:srgbClr>
                  </a:gs>
                  <a:gs pos="50000">
                    <a:srgbClr val="66FFFF">
                      <a:tint val="44500"/>
                      <a:satMod val="160000"/>
                    </a:srgbClr>
                  </a:gs>
                  <a:gs pos="100000">
                    <a:srgbClr val="66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সংখ্যক</a:t>
                </a:r>
                <a:r>
                  <a:rPr lang="bn-BD" sz="2800" dirty="0" smtClean="0">
                    <a:latin typeface="NikoshBAN" pitchFamily="2" charset="0"/>
                    <a:cs typeface="NikoshBAN" pitchFamily="2" charset="0"/>
                  </a:rPr>
                  <a:t> উপাত্ত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থাকে এবং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n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bn-BD" sz="2800" dirty="0" smtClean="0">
                    <a:latin typeface="NikoshBAN" pitchFamily="2" charset="0"/>
                    <a:cs typeface="NikoshBAN" pitchFamily="2" charset="0"/>
                  </a:rPr>
                  <a:t>বিজোড়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সংখ্যা হয় তবে</a:t>
                </a:r>
              </a:p>
              <a:p>
                <a:pPr algn="ctr"/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উপাত্তগুলোর মধ্যক</a:t>
                </a:r>
                <a:r>
                  <a:rPr lang="bn-BD" sz="2800" dirty="0" smtClean="0">
                    <a:latin typeface="NikoshBAN" pitchFamily="2" charset="0"/>
                    <a:cs typeface="NikoshBAN" pitchFamily="2" charset="0"/>
                  </a:rPr>
                  <a:t> হ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বে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n</m:t>
                        </m:r>
                        <m:r>
                          <a:rPr lang="bn-IN" sz="2800" b="0" i="1" dirty="0" smtClean="0">
                            <a:latin typeface="Cambria Math"/>
                            <a:cs typeface="NikoshBAN" pitchFamily="2" charset="0"/>
                          </a:rPr>
                          <m:t> + </m:t>
                        </m:r>
                        <m:r>
                          <a:rPr lang="bn-IN" sz="2800" b="0" i="1" dirty="0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তম পদের মান। আর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যদি জোড় হয়</a:t>
                </a:r>
              </a:p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তবে মধ্যক হবে</a:t>
                </a:r>
                <a:r>
                  <a:rPr lang="bn-IN" sz="2800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/>
                            <a:cs typeface="NikoshBAN" pitchFamily="2" charset="0"/>
                          </a:rPr>
                          <m:t>n</m:t>
                        </m:r>
                      </m:num>
                      <m:den>
                        <m:r>
                          <a:rPr lang="bn-IN" sz="3200" b="0" i="0" dirty="0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  <m:r>
                      <a:rPr lang="bn-IN" sz="3200" i="1" dirty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তম 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  <a:cs typeface="NikoshBAN" pitchFamily="2" charset="0"/>
                          </a:rPr>
                          <m:t>n</m:t>
                        </m:r>
                        <m:r>
                          <a:rPr lang="bn-IN" sz="2800" i="1" dirty="0">
                            <a:latin typeface="Cambria Math"/>
                            <a:cs typeface="NikoshBAN" pitchFamily="2" charset="0"/>
                          </a:rPr>
                          <m:t> + </m:t>
                        </m:r>
                        <m:r>
                          <a:rPr lang="bn-IN" sz="2800" i="1" dirty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i="1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তম পদ দুইটির সাংখ্যিক মানের গড়।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55" y="4684455"/>
                <a:ext cx="7997190" cy="1861151"/>
              </a:xfrm>
              <a:prstGeom prst="rect">
                <a:avLst/>
              </a:prstGeom>
              <a:blipFill rotWithShape="0">
                <a:blip r:embed="rId2"/>
                <a:stretch>
                  <a:fillRect t="-3883" r="-456" b="-226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9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3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195669"/>
              </p:ext>
            </p:extLst>
          </p:nvPr>
        </p:nvGraphicFramePr>
        <p:xfrm>
          <a:off x="457202" y="1371600"/>
          <a:ext cx="4038598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0"/>
                <a:gridCol w="1066798"/>
                <a:gridCol w="1905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প্রাপ্ত</a:t>
                      </a:r>
                      <a:r>
                        <a:rPr lang="bn-IN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নম্বর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গণসংখ্যা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ক্রমযোজিত সমষ্টি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৮০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৪৭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2FF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368656"/>
              </p:ext>
            </p:extLst>
          </p:nvPr>
        </p:nvGraphicFramePr>
        <p:xfrm>
          <a:off x="457200" y="381000"/>
          <a:ext cx="8193905" cy="1000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8060"/>
                <a:gridCol w="762224"/>
                <a:gridCol w="666945"/>
                <a:gridCol w="726998"/>
                <a:gridCol w="692931"/>
                <a:gridCol w="676186"/>
                <a:gridCol w="666945"/>
                <a:gridCol w="735660"/>
                <a:gridCol w="692931"/>
                <a:gridCol w="762801"/>
                <a:gridCol w="762224"/>
              </a:tblGrid>
              <a:tr h="500390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itchFamily="2" charset="0"/>
                          <a:cs typeface="NikoshBAN" pitchFamily="2" charset="0"/>
                        </a:rPr>
                        <a:t>প্রাপ্ত নম্বর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৮০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৯৯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</a:tr>
              <a:tr h="500390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itchFamily="2" charset="0"/>
                          <a:cs typeface="NikoshBAN" pitchFamily="2" charset="0"/>
                        </a:rPr>
                        <a:t>গণসংখ্যা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4DD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95799" y="1381780"/>
            <a:ext cx="4155305" cy="461665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এখানে,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= ৫০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→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জোড় সংখ্যা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74991" y="1832559"/>
                <a:ext cx="4176114" cy="3140219"/>
              </a:xfrm>
              <a:prstGeom prst="rect">
                <a:avLst/>
              </a:prstGeom>
              <a:solidFill>
                <a:srgbClr val="E1E1FF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400" b="1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মধ্যক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400" dirty="0" smtClean="0">
                    <a:latin typeface="Times New Roman" pitchFamily="18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bn-IN" sz="2400" i="1" smtClean="0">
                                <a:latin typeface="Cambria Math" panose="02040503050406030204" pitchFamily="18" charset="0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NikoshBAN" pitchFamily="2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bn-IN" sz="2400" b="0" i="1" smtClean="0">
                                <a:latin typeface="Cambria Math"/>
                                <a:cs typeface="NikoshBAN" pitchFamily="2" charset="0"/>
                              </a:rPr>
                              <m:t>২</m:t>
                            </m:r>
                          </m:den>
                        </m:f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তম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পদ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+ </m:t>
                        </m:r>
                        <m:d>
                          <m:dPr>
                            <m:ctrlPr>
                              <a:rPr lang="bn-IN" sz="2400" b="0" i="1" smtClean="0">
                                <a:latin typeface="Cambria Math" panose="02040503050406030204" pitchFamily="18" charset="0"/>
                                <a:cs typeface="NikoshBAN" pitchFamily="2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bn-IN" sz="2400" b="0" i="1" smtClean="0">
                                    <a:latin typeface="Cambria Math" panose="02040503050406030204" pitchFamily="18" charset="0"/>
                                    <a:cs typeface="NikoshBAN" pitchFamily="2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NikoshBAN" pitchFamily="2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bn-IN" sz="2400" b="0" i="1" smtClean="0">
                                    <a:latin typeface="Cambria Math"/>
                                    <a:cs typeface="NikoshBAN" pitchFamily="2" charset="0"/>
                                  </a:rPr>
                                  <m:t>২</m:t>
                                </m:r>
                              </m:den>
                            </m:f>
                            <m:r>
                              <a:rPr lang="bn-IN" sz="2400" b="0" i="1" smtClean="0">
                                <a:latin typeface="Cambria Math"/>
                                <a:cs typeface="NikoshBAN" pitchFamily="2" charset="0"/>
                              </a:rPr>
                              <m:t>+</m:t>
                            </m:r>
                            <m:r>
                              <a:rPr lang="bn-IN" sz="2400" b="0" i="1" smtClean="0">
                                <a:latin typeface="Cambria Math"/>
                                <a:cs typeface="NikoshBAN" pitchFamily="2" charset="0"/>
                              </a:rPr>
                              <m:t>১</m:t>
                            </m:r>
                          </m:e>
                        </m:d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তম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পদ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num>
                      <m:den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endParaRPr lang="bn-IN" sz="24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২৫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তম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পদ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২৬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তম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পদ</m:t>
                        </m:r>
                      </m:num>
                      <m:den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endParaRPr lang="bn-IN" sz="24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৭৫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৭৫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num>
                      <m:den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endParaRPr lang="bn-IN" sz="24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            = ৭৫</a:t>
                </a:r>
              </a:p>
              <a:p>
                <a:r>
                  <a:rPr lang="bn-IN" sz="2400" dirty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400" b="1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প্রাপ্ত নম্বরের মধ্যক = ৭৫</a:t>
                </a:r>
              </a:p>
              <a:p>
                <a:endParaRPr lang="bn-IN" sz="2400" dirty="0" smtClean="0">
                  <a:latin typeface="NikoshBAN" pitchFamily="2" charset="0"/>
                  <a:cs typeface="NikoshBAN" pitchFamily="2" charset="0"/>
                  <a:sym typeface="Symbol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991" y="1832559"/>
                <a:ext cx="4176114" cy="3140219"/>
              </a:xfrm>
              <a:prstGeom prst="rect">
                <a:avLst/>
              </a:prstGeom>
              <a:blipFill rotWithShape="1">
                <a:blip r:embed="rId3"/>
                <a:stretch>
                  <a:fillRect l="-203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495800" y="5029200"/>
            <a:ext cx="4155305" cy="1384995"/>
          </a:xfrm>
          <a:prstGeom prst="rect">
            <a:avLst/>
          </a:prstGeom>
          <a:solidFill>
            <a:srgbClr val="C2FF85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বিন্যস্ত উপাত্তের মধ্যক নির্ণয় পদ্ধতি।</a:t>
            </a: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7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282" y="5105400"/>
            <a:ext cx="10903032" cy="7694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প্রচুরক হলো প্রদত্ত উপাত্তের মধ্যে যে সংখ্যা সর্বাধিকবার থাকে।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78427" y="773862"/>
            <a:ext cx="1413164" cy="1715984"/>
            <a:chOff x="578427" y="570016"/>
            <a:chExt cx="1413164" cy="17159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62" t="-1604" r="6685" b="1604"/>
            <a:stretch/>
          </p:blipFill>
          <p:spPr>
            <a:xfrm>
              <a:off x="578427" y="570016"/>
              <a:ext cx="1413164" cy="171598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38307" y="1135620"/>
              <a:ext cx="388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905000" y="747172"/>
            <a:ext cx="1413164" cy="1715984"/>
            <a:chOff x="578427" y="570016"/>
            <a:chExt cx="1413164" cy="171598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62" t="-1604" r="6685" b="1604"/>
            <a:stretch/>
          </p:blipFill>
          <p:spPr>
            <a:xfrm>
              <a:off x="578427" y="570016"/>
              <a:ext cx="1413164" cy="171598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038307" y="1135620"/>
              <a:ext cx="388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934200" y="690653"/>
            <a:ext cx="1413164" cy="1715984"/>
            <a:chOff x="578427" y="570016"/>
            <a:chExt cx="1413164" cy="171598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62" t="-1604" r="6685" b="1604"/>
            <a:stretch/>
          </p:blipFill>
          <p:spPr>
            <a:xfrm>
              <a:off x="578427" y="570016"/>
              <a:ext cx="1413164" cy="171598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038307" y="1135620"/>
              <a:ext cx="388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35040" y="773862"/>
            <a:ext cx="1260760" cy="1689294"/>
            <a:chOff x="3390900" y="570016"/>
            <a:chExt cx="1260760" cy="168929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98" t="2021" r="29192" b="43029"/>
            <a:stretch/>
          </p:blipFill>
          <p:spPr>
            <a:xfrm>
              <a:off x="3390900" y="570016"/>
              <a:ext cx="1260760" cy="168929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876849" y="1163247"/>
              <a:ext cx="391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070BAF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3600" b="1" dirty="0">
                <a:solidFill>
                  <a:srgbClr val="070BA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54240" y="703998"/>
            <a:ext cx="1260760" cy="1689294"/>
            <a:chOff x="3390900" y="570016"/>
            <a:chExt cx="1260760" cy="168929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98" t="2021" r="29192" b="43029"/>
            <a:stretch/>
          </p:blipFill>
          <p:spPr>
            <a:xfrm>
              <a:off x="3390900" y="570016"/>
              <a:ext cx="1260760" cy="168929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876849" y="1163247"/>
              <a:ext cx="391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070BAF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3600" b="1" dirty="0">
                <a:solidFill>
                  <a:srgbClr val="070BA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15000" y="690653"/>
            <a:ext cx="1260760" cy="1689294"/>
            <a:chOff x="3390900" y="570016"/>
            <a:chExt cx="1260760" cy="168929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98" t="2021" r="29192" b="43029"/>
            <a:stretch/>
          </p:blipFill>
          <p:spPr>
            <a:xfrm>
              <a:off x="3390900" y="570016"/>
              <a:ext cx="1260760" cy="168929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876849" y="1163247"/>
              <a:ext cx="391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070BAF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3600" b="1" dirty="0">
                <a:solidFill>
                  <a:srgbClr val="070BA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35040" y="2958906"/>
            <a:ext cx="1260760" cy="1689294"/>
            <a:chOff x="3390900" y="570016"/>
            <a:chExt cx="1260760" cy="168929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98" t="2021" r="29192" b="43029"/>
            <a:stretch/>
          </p:blipFill>
          <p:spPr>
            <a:xfrm>
              <a:off x="3390900" y="570016"/>
              <a:ext cx="1260760" cy="168929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876849" y="1163247"/>
              <a:ext cx="391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070BAF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3600" b="1" dirty="0">
                <a:solidFill>
                  <a:srgbClr val="070BA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045040" y="2882706"/>
            <a:ext cx="1260760" cy="1689294"/>
            <a:chOff x="3390900" y="570016"/>
            <a:chExt cx="1260760" cy="168929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98" t="2021" r="29192" b="43029"/>
            <a:stretch/>
          </p:blipFill>
          <p:spPr>
            <a:xfrm>
              <a:off x="3390900" y="570016"/>
              <a:ext cx="1260760" cy="168929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3876849" y="1163247"/>
              <a:ext cx="391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070BAF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3600" b="1" dirty="0">
                <a:solidFill>
                  <a:srgbClr val="070BA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2282" y="2965353"/>
            <a:ext cx="1240222" cy="1676400"/>
            <a:chOff x="592282" y="2590800"/>
            <a:chExt cx="1240222" cy="167640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06" r="13879" b="3333"/>
            <a:stretch/>
          </p:blipFill>
          <p:spPr>
            <a:xfrm>
              <a:off x="592282" y="2590800"/>
              <a:ext cx="1240222" cy="16764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993423" y="3080602"/>
              <a:ext cx="4331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905000" y="2965353"/>
            <a:ext cx="1240222" cy="1676400"/>
            <a:chOff x="505691" y="2590800"/>
            <a:chExt cx="1240222" cy="16764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06" r="13879" b="3333"/>
            <a:stretch/>
          </p:blipFill>
          <p:spPr>
            <a:xfrm>
              <a:off x="505691" y="2590800"/>
              <a:ext cx="1240222" cy="16764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93423" y="3080602"/>
              <a:ext cx="4331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72000" y="2870846"/>
            <a:ext cx="1240222" cy="1676400"/>
            <a:chOff x="592282" y="2590800"/>
            <a:chExt cx="1240222" cy="16764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06" r="13879" b="3333"/>
            <a:stretch/>
          </p:blipFill>
          <p:spPr>
            <a:xfrm>
              <a:off x="592282" y="2590800"/>
              <a:ext cx="1240222" cy="16764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93423" y="3080602"/>
              <a:ext cx="4331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846378" y="2870846"/>
            <a:ext cx="1240222" cy="1676400"/>
            <a:chOff x="592282" y="2590800"/>
            <a:chExt cx="1240222" cy="16764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06" r="13879" b="3333"/>
            <a:stretch/>
          </p:blipFill>
          <p:spPr>
            <a:xfrm>
              <a:off x="592282" y="2590800"/>
              <a:ext cx="1240222" cy="1676400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993423" y="3080602"/>
              <a:ext cx="4331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b="1" dirty="0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55452"/>
            <a:ext cx="12076074" cy="4115931"/>
            <a:chOff x="0" y="755452"/>
            <a:chExt cx="12076074" cy="4115931"/>
          </a:xfrm>
        </p:grpSpPr>
        <p:sp>
          <p:nvSpPr>
            <p:cNvPr id="3" name="Can 2"/>
            <p:cNvSpPr/>
            <p:nvPr/>
          </p:nvSpPr>
          <p:spPr>
            <a:xfrm>
              <a:off x="0" y="1317808"/>
              <a:ext cx="719593" cy="3368488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Can 3"/>
            <p:cNvSpPr/>
            <p:nvPr/>
          </p:nvSpPr>
          <p:spPr>
            <a:xfrm>
              <a:off x="7289798" y="1378309"/>
              <a:ext cx="718847" cy="3294534"/>
            </a:xfrm>
            <a:prstGeom prst="ca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an 4"/>
            <p:cNvSpPr/>
            <p:nvPr/>
          </p:nvSpPr>
          <p:spPr>
            <a:xfrm>
              <a:off x="8094682" y="1687601"/>
              <a:ext cx="736231" cy="3012141"/>
            </a:xfrm>
            <a:prstGeom prst="ca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an 5"/>
            <p:cNvSpPr/>
            <p:nvPr/>
          </p:nvSpPr>
          <p:spPr>
            <a:xfrm>
              <a:off x="1555298" y="981625"/>
              <a:ext cx="772903" cy="3718115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an 6"/>
            <p:cNvSpPr/>
            <p:nvPr/>
          </p:nvSpPr>
          <p:spPr>
            <a:xfrm>
              <a:off x="10623718" y="837259"/>
              <a:ext cx="672901" cy="3968377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an 8"/>
            <p:cNvSpPr/>
            <p:nvPr/>
          </p:nvSpPr>
          <p:spPr>
            <a:xfrm>
              <a:off x="3181531" y="2333055"/>
              <a:ext cx="840440" cy="2366685"/>
            </a:xfrm>
            <a:prstGeom prst="ca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an 9"/>
            <p:cNvSpPr/>
            <p:nvPr/>
          </p:nvSpPr>
          <p:spPr>
            <a:xfrm>
              <a:off x="5703349" y="897583"/>
              <a:ext cx="721068" cy="3815609"/>
            </a:xfrm>
            <a:prstGeom prst="ca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an 10"/>
            <p:cNvSpPr/>
            <p:nvPr/>
          </p:nvSpPr>
          <p:spPr>
            <a:xfrm>
              <a:off x="4082757" y="941280"/>
              <a:ext cx="827715" cy="3798803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an 11"/>
            <p:cNvSpPr/>
            <p:nvPr/>
          </p:nvSpPr>
          <p:spPr>
            <a:xfrm>
              <a:off x="6500933" y="973221"/>
              <a:ext cx="740419" cy="3832415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an 12"/>
            <p:cNvSpPr/>
            <p:nvPr/>
          </p:nvSpPr>
          <p:spPr>
            <a:xfrm>
              <a:off x="9755708" y="837259"/>
              <a:ext cx="816935" cy="4034124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an 13"/>
            <p:cNvSpPr/>
            <p:nvPr/>
          </p:nvSpPr>
          <p:spPr>
            <a:xfrm>
              <a:off x="11347694" y="1270738"/>
              <a:ext cx="728380" cy="3415557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an 14"/>
            <p:cNvSpPr/>
            <p:nvPr/>
          </p:nvSpPr>
          <p:spPr>
            <a:xfrm>
              <a:off x="8944475" y="755452"/>
              <a:ext cx="649021" cy="4099870"/>
            </a:xfrm>
            <a:prstGeom prst="ca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an 15"/>
            <p:cNvSpPr/>
            <p:nvPr/>
          </p:nvSpPr>
          <p:spPr>
            <a:xfrm>
              <a:off x="833155" y="1418659"/>
              <a:ext cx="626966" cy="3294533"/>
            </a:xfrm>
            <a:prstGeom prst="ca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an 16"/>
            <p:cNvSpPr/>
            <p:nvPr/>
          </p:nvSpPr>
          <p:spPr>
            <a:xfrm>
              <a:off x="4951062" y="1775005"/>
              <a:ext cx="657784" cy="2837333"/>
            </a:xfrm>
            <a:prstGeom prst="ca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an 18"/>
            <p:cNvSpPr/>
            <p:nvPr/>
          </p:nvSpPr>
          <p:spPr>
            <a:xfrm>
              <a:off x="2415269" y="1727943"/>
              <a:ext cx="725577" cy="2985249"/>
            </a:xfrm>
            <a:prstGeom prst="ca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247" y="6262"/>
            <a:ext cx="12015505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বেনী আসহ কলা রঙের সিলিন্ডারের মধ্যে কোন রঙটি প্রচুরক ?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21971" y="5134695"/>
            <a:ext cx="7234518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হলুদ রঙ (৪টি)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88521" y="5267696"/>
            <a:ext cx="3950861" cy="103897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9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1020" y="3562350"/>
            <a:ext cx="8065770" cy="781050"/>
            <a:chOff x="541020" y="3562350"/>
            <a:chExt cx="8065770" cy="781050"/>
          </a:xfrm>
        </p:grpSpPr>
        <p:sp>
          <p:nvSpPr>
            <p:cNvPr id="3" name="Oval 2"/>
            <p:cNvSpPr/>
            <p:nvPr/>
          </p:nvSpPr>
          <p:spPr>
            <a:xfrm>
              <a:off x="541020" y="36233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367790" y="36233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202180" y="356235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৬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002280" y="357759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802380" y="35852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406390" y="358902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606290" y="358902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221730" y="36233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7006590" y="36233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7806690" y="3585210"/>
              <a:ext cx="800100" cy="72009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3400" y="4568190"/>
            <a:ext cx="8073390" cy="765810"/>
            <a:chOff x="533400" y="4568190"/>
            <a:chExt cx="8073390" cy="765810"/>
          </a:xfrm>
        </p:grpSpPr>
        <p:sp>
          <p:nvSpPr>
            <p:cNvPr id="14" name="Oval 13"/>
            <p:cNvSpPr/>
            <p:nvPr/>
          </p:nvSpPr>
          <p:spPr>
            <a:xfrm>
              <a:off x="5326380" y="457962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972300" y="456819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172200" y="456819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৬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33400" y="459867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7806690" y="457200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141220" y="457962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960370" y="461391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344930" y="461391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3741420" y="461391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4541520" y="4575810"/>
              <a:ext cx="800100" cy="720090"/>
            </a:xfrm>
            <a:prstGeom prst="ellipse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9600" y="674370"/>
            <a:ext cx="8077200" cy="773430"/>
            <a:chOff x="609600" y="674370"/>
            <a:chExt cx="8077200" cy="773430"/>
          </a:xfrm>
        </p:grpSpPr>
        <p:sp>
          <p:nvSpPr>
            <p:cNvPr id="25" name="Oval 24"/>
            <p:cNvSpPr/>
            <p:nvPr/>
          </p:nvSpPr>
          <p:spPr>
            <a:xfrm>
              <a:off x="609600" y="72009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508760" y="72771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438400" y="67437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3390900" y="68199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181600" y="68580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৯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4305300" y="68580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096000" y="72009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010400" y="72009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7886700" y="681990"/>
              <a:ext cx="800100" cy="720090"/>
            </a:xfrm>
            <a:prstGeom prst="ellipse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09600" y="1676400"/>
            <a:ext cx="8039100" cy="800100"/>
            <a:chOff x="609600" y="1676400"/>
            <a:chExt cx="8039100" cy="800100"/>
          </a:xfrm>
        </p:grpSpPr>
        <p:sp>
          <p:nvSpPr>
            <p:cNvPr id="35" name="Oval 34"/>
            <p:cNvSpPr/>
            <p:nvPr/>
          </p:nvSpPr>
          <p:spPr>
            <a:xfrm>
              <a:off x="5181600" y="172212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934200" y="171069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৮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6057900" y="171069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৭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848600" y="167640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৯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1524000" y="172212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2438400" y="171831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৩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609600" y="175641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3352800" y="171831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৪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267200" y="1718310"/>
              <a:ext cx="800100" cy="72009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৫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09600" y="2768025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প্রচুরক  = ৫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984" y="5511225"/>
            <a:ext cx="10845885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NikoshBAN" pitchFamily="2" charset="0"/>
                <a:cs typeface="NikoshBAN" pitchFamily="2" charset="0"/>
                <a:sym typeface="Symbol"/>
              </a:rPr>
              <a:t></a:t>
            </a:r>
            <a:r>
              <a:rPr lang="bn-BD" sz="5400" dirty="0" smtClean="0">
                <a:latin typeface="NikoshBAN" pitchFamily="2" charset="0"/>
                <a:cs typeface="NikoshBAN" pitchFamily="2" charset="0"/>
                <a:sym typeface="Symbol"/>
              </a:rPr>
              <a:t> প্রচুরক = ২ অথবা ৫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4234814" y="1624965"/>
            <a:ext cx="1746885" cy="914400"/>
          </a:xfrm>
          <a:prstGeom prst="roundRect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532947" y="4471035"/>
            <a:ext cx="1639253" cy="914400"/>
          </a:xfrm>
          <a:prstGeom prst="roundRect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333500" y="4495800"/>
            <a:ext cx="1626870" cy="914400"/>
          </a:xfrm>
          <a:prstGeom prst="roundRect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67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765" y="196125"/>
            <a:ext cx="11406051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ube 2"/>
          <p:cNvSpPr/>
          <p:nvPr/>
        </p:nvSpPr>
        <p:spPr>
          <a:xfrm>
            <a:off x="685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১৭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ube 3"/>
          <p:cNvSpPr/>
          <p:nvPr/>
        </p:nvSpPr>
        <p:spPr>
          <a:xfrm>
            <a:off x="1447800" y="440436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ube 4"/>
          <p:cNvSpPr/>
          <p:nvPr/>
        </p:nvSpPr>
        <p:spPr>
          <a:xfrm>
            <a:off x="2209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2971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২৬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ube 6"/>
          <p:cNvSpPr/>
          <p:nvPr/>
        </p:nvSpPr>
        <p:spPr>
          <a:xfrm>
            <a:off x="3733800" y="440436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২৩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4495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২২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ube 8"/>
          <p:cNvSpPr/>
          <p:nvPr/>
        </p:nvSpPr>
        <p:spPr>
          <a:xfrm>
            <a:off x="5257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২৮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ube 9"/>
          <p:cNvSpPr/>
          <p:nvPr/>
        </p:nvSpPr>
        <p:spPr>
          <a:xfrm>
            <a:off x="601980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Cube 10"/>
          <p:cNvSpPr/>
          <p:nvPr/>
        </p:nvSpPr>
        <p:spPr>
          <a:xfrm>
            <a:off x="677037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২৯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Cube 11"/>
          <p:cNvSpPr/>
          <p:nvPr/>
        </p:nvSpPr>
        <p:spPr>
          <a:xfrm>
            <a:off x="7547610" y="4400550"/>
            <a:ext cx="990600" cy="914400"/>
          </a:xfrm>
          <a:prstGeom prst="cube">
            <a:avLst/>
          </a:prstGeom>
          <a:solidFill>
            <a:srgbClr val="00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১৭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Cube 12"/>
          <p:cNvSpPr/>
          <p:nvPr/>
        </p:nvSpPr>
        <p:spPr>
          <a:xfrm>
            <a:off x="1447800" y="371856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Cube 13"/>
          <p:cNvSpPr/>
          <p:nvPr/>
        </p:nvSpPr>
        <p:spPr>
          <a:xfrm>
            <a:off x="2209800" y="371856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Cube 14"/>
          <p:cNvSpPr/>
          <p:nvPr/>
        </p:nvSpPr>
        <p:spPr>
          <a:xfrm>
            <a:off x="2971800" y="371856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১৬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Cube 15"/>
          <p:cNvSpPr/>
          <p:nvPr/>
        </p:nvSpPr>
        <p:spPr>
          <a:xfrm>
            <a:off x="3733800" y="371856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২৪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Cube 16"/>
          <p:cNvSpPr/>
          <p:nvPr/>
        </p:nvSpPr>
        <p:spPr>
          <a:xfrm>
            <a:off x="4495800" y="371856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১৯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Cube 17"/>
          <p:cNvSpPr/>
          <p:nvPr/>
        </p:nvSpPr>
        <p:spPr>
          <a:xfrm>
            <a:off x="5257800" y="372999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ube 18"/>
          <p:cNvSpPr/>
          <p:nvPr/>
        </p:nvSpPr>
        <p:spPr>
          <a:xfrm>
            <a:off x="6019800" y="372999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Cube 19"/>
          <p:cNvSpPr/>
          <p:nvPr/>
        </p:nvSpPr>
        <p:spPr>
          <a:xfrm>
            <a:off x="6777990" y="3729990"/>
            <a:ext cx="990600" cy="914400"/>
          </a:xfrm>
          <a:prstGeom prst="cube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Cube 20"/>
          <p:cNvSpPr/>
          <p:nvPr/>
        </p:nvSpPr>
        <p:spPr>
          <a:xfrm>
            <a:off x="2209800" y="302133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২৫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Cube 21"/>
          <p:cNvSpPr/>
          <p:nvPr/>
        </p:nvSpPr>
        <p:spPr>
          <a:xfrm>
            <a:off x="2971800" y="302895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Cube 22"/>
          <p:cNvSpPr/>
          <p:nvPr/>
        </p:nvSpPr>
        <p:spPr>
          <a:xfrm>
            <a:off x="2979420" y="2343150"/>
            <a:ext cx="990600" cy="914400"/>
          </a:xfrm>
          <a:prstGeom prst="cube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Cube 23"/>
          <p:cNvSpPr/>
          <p:nvPr/>
        </p:nvSpPr>
        <p:spPr>
          <a:xfrm>
            <a:off x="3733800" y="303276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১৮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Cube 24"/>
          <p:cNvSpPr/>
          <p:nvPr/>
        </p:nvSpPr>
        <p:spPr>
          <a:xfrm>
            <a:off x="4495800" y="302895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Cube 25"/>
          <p:cNvSpPr/>
          <p:nvPr/>
        </p:nvSpPr>
        <p:spPr>
          <a:xfrm>
            <a:off x="5257800" y="304419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২১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Cube 26"/>
          <p:cNvSpPr/>
          <p:nvPr/>
        </p:nvSpPr>
        <p:spPr>
          <a:xfrm>
            <a:off x="6019800" y="3044190"/>
            <a:ext cx="9906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১৭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Cube 27"/>
          <p:cNvSpPr/>
          <p:nvPr/>
        </p:nvSpPr>
        <p:spPr>
          <a:xfrm>
            <a:off x="3733800" y="2339340"/>
            <a:ext cx="990600" cy="914400"/>
          </a:xfrm>
          <a:prstGeom prst="cube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১১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Cube 28"/>
          <p:cNvSpPr/>
          <p:nvPr/>
        </p:nvSpPr>
        <p:spPr>
          <a:xfrm>
            <a:off x="4495800" y="2343150"/>
            <a:ext cx="990600" cy="914400"/>
          </a:xfrm>
          <a:prstGeom prst="cube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Cube 29"/>
          <p:cNvSpPr/>
          <p:nvPr/>
        </p:nvSpPr>
        <p:spPr>
          <a:xfrm>
            <a:off x="5257800" y="2343150"/>
            <a:ext cx="990600" cy="914400"/>
          </a:xfrm>
          <a:prstGeom prst="cube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Cube 30"/>
          <p:cNvSpPr/>
          <p:nvPr/>
        </p:nvSpPr>
        <p:spPr>
          <a:xfrm>
            <a:off x="3733800" y="1655802"/>
            <a:ext cx="990600" cy="914400"/>
          </a:xfrm>
          <a:prstGeom prst="cube">
            <a:avLst/>
          </a:prstGeom>
          <a:solidFill>
            <a:srgbClr val="00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Cube 31"/>
          <p:cNvSpPr/>
          <p:nvPr/>
        </p:nvSpPr>
        <p:spPr>
          <a:xfrm>
            <a:off x="4495800" y="1664196"/>
            <a:ext cx="990600" cy="914400"/>
          </a:xfrm>
          <a:prstGeom prst="cube">
            <a:avLst/>
          </a:prstGeom>
          <a:solidFill>
            <a:srgbClr val="00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5799" y="5587425"/>
            <a:ext cx="10783389" cy="830997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প্রদত্ত উপাত্তগুলোর মধ্যক ও প্রচুরক নির্ণয় কর।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08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0"/>
                            </p:stCondLst>
                            <p:childTnLst>
                              <p:par>
                                <p:cTn id="8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0"/>
                            </p:stCondLst>
                            <p:childTnLst>
                              <p:par>
                                <p:cTn id="9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248"/>
            <a:ext cx="11612879" cy="1107996"/>
          </a:xfrm>
          <a:prstGeom prst="rect">
            <a:avLst/>
          </a:prstGeom>
          <a:solidFill>
            <a:srgbClr val="C1FFC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4364" y="1290564"/>
            <a:ext cx="7799071" cy="5016758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৪,৬,৭,৯,১২ সংখ্যাগুলোর মধ্যক কোনটি?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ক.    ৭     খ.     ৬     গ.     ৯      ঘ.     ১২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৪,৫,৮,৬,৭,৫,১২ সংখ্যাগুলোর প্রচুরক কোনটি?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ক.    ৮     খ.   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৭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গ.     ৬      ঘ.       ৫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৮,১২,১১,১২,১৪,১৮ সংখ্যাগুলোর মধ্যক কোনটি?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ক.    ৮     খ.     ১১    গ.    ১২      ঘ.      ১৪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সংগৃহীত উপাত্তের মধ্যম মানকে কী বলে?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ক.   গড়    খ.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মধ্যক   গ.  প্রচুরক    ঘ. বিন্যস্ত উপাত্ত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৫। ৪,৬,৮,৯,১০.১৮,১৯,২০,২১,২৩,২৪,৩০ এর প্রচুক কত?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* উপাত্তগুলোর প্রচুরক নেই।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62000" y="1752600"/>
            <a:ext cx="800100" cy="609600"/>
          </a:xfrm>
          <a:prstGeom prst="ellipse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257800" y="2743200"/>
            <a:ext cx="800100" cy="609600"/>
          </a:xfrm>
          <a:prstGeom prst="ellipse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733800" y="3733800"/>
            <a:ext cx="800100" cy="609600"/>
          </a:xfrm>
          <a:prstGeom prst="ellipse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09800" y="4724400"/>
            <a:ext cx="800100" cy="609600"/>
          </a:xfrm>
          <a:prstGeom prst="ellipse">
            <a:avLst/>
          </a:prstGeom>
          <a:noFill/>
          <a:ln>
            <a:solidFill>
              <a:srgbClr val="070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06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025" y="0"/>
            <a:ext cx="10893287" cy="923330"/>
          </a:xfrm>
          <a:prstGeom prst="rect">
            <a:avLst/>
          </a:prstGeom>
          <a:solidFill>
            <a:srgbClr val="F4D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78490"/>
            <a:ext cx="12192000" cy="3046988"/>
          </a:xfrm>
          <a:prstGeom prst="rect">
            <a:avLst/>
          </a:prstGeom>
          <a:solidFill>
            <a:srgbClr val="66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বার্ষিক পরীক্ষায় ২০ জন শিক্ষার্থীর গণিতে প্রাপ্ত নম্বর হলোঃ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৩০,৪০,৩৫,৫০,৫৫,৬০,৬৫,৭৩,৬২,৭০,৪৫,৩৫,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৮৫,৭৪,৯৮,৯২,৯০,৮৩,৪৫,৫৭।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উপাত্তগুলোকে মানের উর্ধক্রম ও অধঃক্রম অনূসারে সাজাও।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উপাত্তগুলোর মধ্যক নির্ণয় কর।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উপাত্তগুলোর প্রচুরক নির্ণয় কর।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513" y="944204"/>
            <a:ext cx="4760875" cy="273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4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40" y="208173"/>
            <a:ext cx="9882692" cy="65978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8549" y="873457"/>
            <a:ext cx="8993875" cy="450892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dirty="0" err="1" smtClean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28700" dirty="0" smtClean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700" dirty="0">
              <a:blipFill>
                <a:blip r:embed="rId3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124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48" y="159669"/>
            <a:ext cx="6449678" cy="6449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0145" y="1052945"/>
            <a:ext cx="6373091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742" y="3257014"/>
            <a:ext cx="4884752" cy="36009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সাইফুল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সাইফ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সারমারা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নাছির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বিদ্দ্যালয়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বকশীগঞ্জ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০১৭২২৭০৩৭২৭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saifulislamsaif</a:t>
            </a:r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1987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8764" y="3133904"/>
            <a:ext cx="4926249" cy="37240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অষ্টম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গণিত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একাদশ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অনুশীলনীঃ ১১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  1৮/০৪/২০১৯ ইং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201553"/>
            <a:ext cx="2304553" cy="288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8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134770" y="2169993"/>
            <a:ext cx="1115703" cy="3575711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" name="Can 2"/>
          <p:cNvSpPr/>
          <p:nvPr/>
        </p:nvSpPr>
        <p:spPr>
          <a:xfrm>
            <a:off x="1567504" y="1760503"/>
            <a:ext cx="1018462" cy="398520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2873708" y="1345005"/>
            <a:ext cx="1096937" cy="4400700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4323500" y="887102"/>
            <a:ext cx="1386100" cy="4858602"/>
          </a:xfrm>
          <a:prstGeom prst="ca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6096000" y="1345005"/>
            <a:ext cx="1146411" cy="4346108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/>
          <p:cNvSpPr/>
          <p:nvPr/>
        </p:nvSpPr>
        <p:spPr>
          <a:xfrm>
            <a:off x="7530153" y="1760503"/>
            <a:ext cx="1190766" cy="3930610"/>
          </a:xfrm>
          <a:prstGeom prst="ca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9198591" y="2169992"/>
            <a:ext cx="1105469" cy="3521005"/>
          </a:xfrm>
          <a:prstGeom prst="ca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0018" y="1023580"/>
            <a:ext cx="8308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8423" y="477672"/>
            <a:ext cx="1146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7373" y="-101545"/>
            <a:ext cx="11293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85598" y="-101545"/>
            <a:ext cx="13801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29013" y="197946"/>
            <a:ext cx="1688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4402" y="723442"/>
            <a:ext cx="11907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62840" y="1221550"/>
            <a:ext cx="1228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0824" y="5964072"/>
            <a:ext cx="4975176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নম্বর সিলিনডার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4770" y="5958733"/>
            <a:ext cx="12192000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উপরোক্ত চিত্রের মধ্যে কয় নম্বর সিলিনডার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খানে অবস্থিত 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5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6-Point Star 14"/>
          <p:cNvSpPr/>
          <p:nvPr/>
        </p:nvSpPr>
        <p:spPr>
          <a:xfrm>
            <a:off x="10734713" y="4197924"/>
            <a:ext cx="1512584" cy="1482639"/>
          </a:xfrm>
          <a:prstGeom prst="star6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6-Point Star 20"/>
          <p:cNvSpPr/>
          <p:nvPr/>
        </p:nvSpPr>
        <p:spPr>
          <a:xfrm>
            <a:off x="30273" y="2056733"/>
            <a:ext cx="1633183" cy="1711657"/>
          </a:xfrm>
          <a:prstGeom prst="star6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6-Point Star 21"/>
          <p:cNvSpPr/>
          <p:nvPr/>
        </p:nvSpPr>
        <p:spPr>
          <a:xfrm>
            <a:off x="9564565" y="123634"/>
            <a:ext cx="1493305" cy="1579726"/>
          </a:xfrm>
          <a:prstGeom prst="star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6-Point Star 27"/>
          <p:cNvSpPr/>
          <p:nvPr/>
        </p:nvSpPr>
        <p:spPr>
          <a:xfrm>
            <a:off x="93973" y="3821758"/>
            <a:ext cx="1505782" cy="1618828"/>
          </a:xfrm>
          <a:prstGeom prst="star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4" name="6-Point Star 33"/>
          <p:cNvSpPr/>
          <p:nvPr/>
        </p:nvSpPr>
        <p:spPr>
          <a:xfrm>
            <a:off x="1966547" y="2192322"/>
            <a:ext cx="1633183" cy="1711657"/>
          </a:xfrm>
          <a:prstGeom prst="star6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6-Point Star 34"/>
          <p:cNvSpPr/>
          <p:nvPr/>
        </p:nvSpPr>
        <p:spPr>
          <a:xfrm>
            <a:off x="3821846" y="2157275"/>
            <a:ext cx="1633183" cy="1711657"/>
          </a:xfrm>
          <a:prstGeom prst="star6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6-Point Star 35"/>
          <p:cNvSpPr/>
          <p:nvPr/>
        </p:nvSpPr>
        <p:spPr>
          <a:xfrm>
            <a:off x="5608271" y="2168765"/>
            <a:ext cx="1633183" cy="1711657"/>
          </a:xfrm>
          <a:prstGeom prst="star6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6-Point Star 36"/>
          <p:cNvSpPr/>
          <p:nvPr/>
        </p:nvSpPr>
        <p:spPr>
          <a:xfrm>
            <a:off x="5602123" y="4117395"/>
            <a:ext cx="1571772" cy="1643699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6-Point Star 37"/>
          <p:cNvSpPr/>
          <p:nvPr/>
        </p:nvSpPr>
        <p:spPr>
          <a:xfrm>
            <a:off x="3834724" y="4117395"/>
            <a:ext cx="1571772" cy="1643699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6-Point Star 38"/>
          <p:cNvSpPr/>
          <p:nvPr/>
        </p:nvSpPr>
        <p:spPr>
          <a:xfrm>
            <a:off x="1987601" y="4069379"/>
            <a:ext cx="1505782" cy="1618828"/>
          </a:xfrm>
          <a:prstGeom prst="star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1" name="6-Point Star 40"/>
          <p:cNvSpPr/>
          <p:nvPr/>
        </p:nvSpPr>
        <p:spPr>
          <a:xfrm>
            <a:off x="9026541" y="4117395"/>
            <a:ext cx="1634897" cy="1652720"/>
          </a:xfrm>
          <a:prstGeom prst="star6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6-Point Star 41"/>
          <p:cNvSpPr/>
          <p:nvPr/>
        </p:nvSpPr>
        <p:spPr>
          <a:xfrm>
            <a:off x="9146289" y="2215178"/>
            <a:ext cx="1505782" cy="1618828"/>
          </a:xfrm>
          <a:prstGeom prst="star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93973" y="5866153"/>
            <a:ext cx="12192000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উপরোক্ত চিত্র গূলোর মধ্যে কোন রং এর তারা সবচেয়ে বেশি বার আছে ?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6-Point Star 23"/>
          <p:cNvSpPr/>
          <p:nvPr/>
        </p:nvSpPr>
        <p:spPr>
          <a:xfrm>
            <a:off x="7307423" y="2168764"/>
            <a:ext cx="1633183" cy="1711657"/>
          </a:xfrm>
          <a:prstGeom prst="star6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6-Point Star 24"/>
          <p:cNvSpPr/>
          <p:nvPr/>
        </p:nvSpPr>
        <p:spPr>
          <a:xfrm>
            <a:off x="7416016" y="4117395"/>
            <a:ext cx="1524590" cy="1689399"/>
          </a:xfrm>
          <a:prstGeom prst="star6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6-Point Star 26"/>
          <p:cNvSpPr/>
          <p:nvPr/>
        </p:nvSpPr>
        <p:spPr>
          <a:xfrm>
            <a:off x="10758091" y="2192322"/>
            <a:ext cx="1505782" cy="1618828"/>
          </a:xfrm>
          <a:prstGeom prst="star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6-Point Star 22"/>
          <p:cNvSpPr/>
          <p:nvPr/>
        </p:nvSpPr>
        <p:spPr>
          <a:xfrm>
            <a:off x="55297" y="123634"/>
            <a:ext cx="1583137" cy="1595649"/>
          </a:xfrm>
          <a:prstGeom prst="star6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6-Point Star 25"/>
          <p:cNvSpPr/>
          <p:nvPr/>
        </p:nvSpPr>
        <p:spPr>
          <a:xfrm>
            <a:off x="1987601" y="41894"/>
            <a:ext cx="1692324" cy="174320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6-Point Star 28"/>
          <p:cNvSpPr/>
          <p:nvPr/>
        </p:nvSpPr>
        <p:spPr>
          <a:xfrm>
            <a:off x="3824514" y="74726"/>
            <a:ext cx="1657069" cy="1628634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6-Point Star 29"/>
          <p:cNvSpPr/>
          <p:nvPr/>
        </p:nvSpPr>
        <p:spPr>
          <a:xfrm>
            <a:off x="5960246" y="123634"/>
            <a:ext cx="1493305" cy="1579726"/>
          </a:xfrm>
          <a:prstGeom prst="star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6-Point Star 30"/>
          <p:cNvSpPr/>
          <p:nvPr/>
        </p:nvSpPr>
        <p:spPr>
          <a:xfrm>
            <a:off x="7708076" y="151579"/>
            <a:ext cx="1493305" cy="1579726"/>
          </a:xfrm>
          <a:prstGeom prst="star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4" grpId="0" animBg="1"/>
      <p:bldP spid="25" grpId="0" animBg="1"/>
      <p:bldP spid="27" grpId="0" animBg="1"/>
      <p:bldP spid="23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6062"/>
            <a:ext cx="12192000" cy="66519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prstTxWarp prst="textInflateTop">
              <a:avLst/>
            </a:prstTxWarp>
            <a:spAutoFit/>
          </a:bodyPr>
          <a:lstStyle/>
          <a:p>
            <a:r>
              <a:rPr lang="bn-IN" sz="16600" b="1" dirty="0" smtClean="0">
                <a:ln w="12700">
                  <a:solidFill>
                    <a:schemeClr val="accent5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মধ্যক ও প্রচুরক </a:t>
            </a:r>
            <a:endParaRPr lang="en-US" sz="16600" b="1" dirty="0">
              <a:ln w="12700">
                <a:solidFill>
                  <a:schemeClr val="accent5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4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301" y="636798"/>
            <a:ext cx="10533888" cy="507831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---   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মধ্যক ও প্রচুরক কি তা ব্যাখ্যা করতে পারবে 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অবিন্যস্ত উপাত্তের মধ্যক ও প্রচুরক নির্ণয় করতে পারবে 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বিন্যাস্ত উপাত্তের মধ্যক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বিন্যাস্ত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উপাত্তের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প্রচুরক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543339" y="2951093"/>
            <a:ext cx="848139" cy="4903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451186" y="3578087"/>
            <a:ext cx="888506" cy="5541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43339" y="4268857"/>
            <a:ext cx="796353" cy="548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478301" y="4969565"/>
            <a:ext cx="889119" cy="4838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62" y="3922168"/>
            <a:ext cx="1057650" cy="83664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76" y="3416756"/>
            <a:ext cx="1528817" cy="139669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18" y="3022885"/>
            <a:ext cx="1355774" cy="1777164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16" y="2814196"/>
            <a:ext cx="1772460" cy="2050492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276" y="2398217"/>
            <a:ext cx="1534428" cy="2623871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38" y="2063639"/>
            <a:ext cx="1035133" cy="3092620"/>
          </a:xfrm>
          <a:prstGeom prst="rect">
            <a:avLst/>
          </a:prstGeom>
        </p:spPr>
      </p:pic>
      <p:sp>
        <p:nvSpPr>
          <p:cNvPr id="12" name="Can 11"/>
          <p:cNvSpPr/>
          <p:nvPr/>
        </p:nvSpPr>
        <p:spPr>
          <a:xfrm>
            <a:off x="9589506" y="1512622"/>
            <a:ext cx="964801" cy="3609765"/>
          </a:xfrm>
          <a:prstGeom prst="can">
            <a:avLst/>
          </a:prstGeom>
          <a:blipFill>
            <a:blip r:embed="rId9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01600"/>
            <a:ext cx="12192000" cy="646331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বিন্যাস্ত উপাত্তের যে মান প্রদত্ত উপাত্তকে  সমান দুই ভাগে  ভাগ করে তাকে মধ্যক বলে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62" y="5022088"/>
            <a:ext cx="11658600" cy="830997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উপরোক্ত চিত্র গূলো মধ্যে কোন উপাত্ত বা কোন চিত্রটি মধ্যক ?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" y="885223"/>
            <a:ext cx="12192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কোনো উপাত্তে যে সংখ্যা টি সবচেয়ে বেশি বার থাকে তাকে প্রচুরক বলে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162" y="5960715"/>
            <a:ext cx="11881216" cy="830997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নং চিত্রের গোলাপি রঙের মগ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89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41" y="2402118"/>
            <a:ext cx="1828800" cy="137160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3" y="1770017"/>
            <a:ext cx="1828800" cy="13716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6" y="1169388"/>
            <a:ext cx="1828800" cy="137160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80" y="2361370"/>
            <a:ext cx="1828800" cy="137160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304" y="1801489"/>
            <a:ext cx="1828800" cy="137160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256" y="1295591"/>
            <a:ext cx="1828800" cy="137160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286" y="729691"/>
            <a:ext cx="1828800" cy="137160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686" y="2736823"/>
            <a:ext cx="1828800" cy="13716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934" y="2212880"/>
            <a:ext cx="1828800" cy="13716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02" y="1621152"/>
            <a:ext cx="1828800" cy="13716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265" y="1080117"/>
            <a:ext cx="1828800" cy="137160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39" y="2371672"/>
            <a:ext cx="1824686" cy="136851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473" y="1838175"/>
            <a:ext cx="1828800" cy="13716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31" y="1263621"/>
            <a:ext cx="1828800" cy="13716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72" y="686819"/>
            <a:ext cx="1828800" cy="13716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565" y="87014"/>
            <a:ext cx="1828800" cy="13716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635" y="2613293"/>
            <a:ext cx="1828800" cy="137160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157" y="1989520"/>
            <a:ext cx="1828800" cy="137160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15" y="1433008"/>
            <a:ext cx="1828800" cy="137160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42" y="848093"/>
            <a:ext cx="1828800" cy="1371600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39" y="259186"/>
            <a:ext cx="1828800" cy="137160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820" y="2630075"/>
            <a:ext cx="1828800" cy="1371600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915" y="2043861"/>
            <a:ext cx="1828800" cy="1371600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67" y="1501265"/>
            <a:ext cx="1828800" cy="1371600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96" y="933025"/>
            <a:ext cx="1828800" cy="137160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457" y="2615889"/>
            <a:ext cx="1828800" cy="1371600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576" y="408713"/>
            <a:ext cx="1828800" cy="137160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299" y="2118808"/>
            <a:ext cx="1828800" cy="13716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67" y="-200931"/>
            <a:ext cx="1828800" cy="1371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967" y="1523394"/>
            <a:ext cx="1828800" cy="1371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682840" y="3742246"/>
            <a:ext cx="796464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১নং স্তম্ব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141" y="855271"/>
            <a:ext cx="1828800" cy="1371600"/>
          </a:xfrm>
          <a:prstGeom prst="rect">
            <a:avLst/>
          </a:prstGeom>
        </p:spPr>
      </p:pic>
      <p:sp>
        <p:nvSpPr>
          <p:cNvPr id="94" name="Rectangle 93"/>
          <p:cNvSpPr/>
          <p:nvPr/>
        </p:nvSpPr>
        <p:spPr>
          <a:xfrm>
            <a:off x="2295819" y="3768686"/>
            <a:ext cx="863507" cy="120032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২নং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স্তম্ব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3746314" y="3589336"/>
            <a:ext cx="999286" cy="14465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৩নং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স্তম্ব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233096" y="3805378"/>
            <a:ext cx="1233504" cy="132343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৪নং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স্তম্ব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90085" y="3807840"/>
            <a:ext cx="967405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৫নং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স্তম্ব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8480975" y="3898057"/>
            <a:ext cx="837089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৫নং স্তম্ব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9719250" y="3828754"/>
            <a:ext cx="1304569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৫নং স্তম্ব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907495" y="6025849"/>
            <a:ext cx="809998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স্তম্ব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(মধ্যক) , ৬টি বাটি(প্রচুরক)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1" name="Right Arrow 100"/>
          <p:cNvSpPr/>
          <p:nvPr/>
        </p:nvSpPr>
        <p:spPr>
          <a:xfrm>
            <a:off x="129328" y="6032517"/>
            <a:ext cx="3741226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51399" y="5203810"/>
            <a:ext cx="11931632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স্তম্বটি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মধ্য খানে অবস্থিত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স্তম্বটিতে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430</TotalTime>
  <Words>713</Words>
  <Application>Microsoft Office PowerPoint</Application>
  <PresentationFormat>Widescreen</PresentationFormat>
  <Paragraphs>267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Cambria Math</vt:lpstr>
      <vt:lpstr>NikoshBAN</vt:lpstr>
      <vt:lpstr>Symbol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131</cp:revision>
  <dcterms:created xsi:type="dcterms:W3CDTF">2019-04-23T16:19:07Z</dcterms:created>
  <dcterms:modified xsi:type="dcterms:W3CDTF">2019-05-09T17:02:30Z</dcterms:modified>
</cp:coreProperties>
</file>